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1" r:id="rId3"/>
    <p:sldId id="262" r:id="rId4"/>
    <p:sldId id="264" r:id="rId5"/>
    <p:sldId id="265" r:id="rId6"/>
    <p:sldId id="268" r:id="rId7"/>
    <p:sldId id="266" r:id="rId8"/>
    <p:sldId id="271" r:id="rId9"/>
    <p:sldId id="270" r:id="rId10"/>
    <p:sldId id="272" r:id="rId11"/>
    <p:sldId id="267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BFF74E-301E-5D9D-E084-B32D1E30CE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63E317-1A97-2074-B21C-45240089BC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FB75B-9CA6-40A9-BC00-997E240F0FF4}" type="datetimeFigureOut">
              <a:rPr lang="en-CA" smtClean="0"/>
              <a:t>2025-09-10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2D57C-C996-AEF4-7189-018B9C1FD4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AF7B2-D103-74F6-88B4-3157917216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735EF-5467-4511-95D9-57FC19935B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936631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469F9-D769-4874-8471-C03942579240}" type="datetimeFigureOut">
              <a:rPr lang="en-CA" smtClean="0"/>
              <a:t>2025-09-10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12711D-0AAF-46ED-A6BC-A2A433E1D5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504478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B285-C6AA-42AC-A733-827C6042F91F}" type="datetime1">
              <a:rPr lang="en-CA" smtClean="0"/>
              <a:t>2025-09-10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CAM-SUST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1B0E-A497-4279-B1C5-A3045D631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7279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B5A93-88D6-43F0-8B2F-174C1EE107FC}" type="datetime1">
              <a:rPr lang="en-CA" smtClean="0"/>
              <a:t>2025-09-10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CAM-SUST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1B0E-A497-4279-B1C5-A3045D631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3305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08DC-0959-4A56-A44F-F46BE09A7290}" type="datetime1">
              <a:rPr lang="en-CA" smtClean="0"/>
              <a:t>2025-09-10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CAM-SUST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1B0E-A497-4279-B1C5-A3045D631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6303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8AE19-6AF4-4909-8573-7AB6A0D7380E}" type="datetime1">
              <a:rPr lang="en-CA" smtClean="0"/>
              <a:t>2025-09-10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CAM-SUST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1B0E-A497-4279-B1C5-A3045D631574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3513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E5716-E0C9-495C-927E-5B03C9A0AC4C}" type="datetime1">
              <a:rPr lang="en-CA" smtClean="0"/>
              <a:t>2025-09-10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CAM-SUST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1B0E-A497-4279-B1C5-A3045D631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2837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447E2-5FC9-4270-8AEF-BAD4E0568E86}" type="datetime1">
              <a:rPr lang="en-CA" smtClean="0"/>
              <a:t>2025-09-10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CAM-SUST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1B0E-A497-4279-B1C5-A3045D631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7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B3EF3-4DBE-4797-8C7C-D028B2F224E2}" type="datetime1">
              <a:rPr lang="en-CA" smtClean="0"/>
              <a:t>2025-09-10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CAM-SUST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1B0E-A497-4279-B1C5-A3045D631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4338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6459A-79E5-4173-91C6-F18896D3943A}" type="datetime1">
              <a:rPr lang="en-CA" smtClean="0"/>
              <a:t>2025-09-10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CAM-SUST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1B0E-A497-4279-B1C5-A3045D631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2506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8DEF-581B-4DA0-A53A-7C5259398070}" type="datetime1">
              <a:rPr lang="en-CA" smtClean="0"/>
              <a:t>2025-09-10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CAM-SUST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1B0E-A497-4279-B1C5-A3045D631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3103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1A3D7-9564-4393-937F-E738CC7C1A2C}" type="datetime1">
              <a:rPr lang="en-CA" smtClean="0"/>
              <a:t>2025-09-10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CAM-SUST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1B0E-A497-4279-B1C5-A3045D631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5269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2AB95-2922-43B7-9EB2-06E5AFC3ED0E}" type="datetime1">
              <a:rPr lang="en-CA" smtClean="0"/>
              <a:t>2025-09-10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CAM-SUST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1B0E-A497-4279-B1C5-A3045D631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1039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D9AC0-893D-4CA9-A2C8-5E3BA39D8FAD}" type="datetime1">
              <a:rPr lang="en-CA" smtClean="0"/>
              <a:t>2025-09-10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CAM-SUST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1B0E-A497-4279-B1C5-A3045D631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2354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5CD1A-0AF2-4955-8092-02EE96AE3C64}" type="datetime1">
              <a:rPr lang="en-CA" smtClean="0"/>
              <a:t>2025-09-10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CAM-SUST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1B0E-A497-4279-B1C5-A3045D631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9067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778-87D0-4B3D-96C0-6F47C17138BB}" type="datetime1">
              <a:rPr lang="en-CA" smtClean="0"/>
              <a:t>2025-09-10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CAM-SUST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1B0E-A497-4279-B1C5-A3045D631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5927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83E19-FC0A-4E78-B4E0-4E5CB9528CF9}" type="datetime1">
              <a:rPr lang="en-CA" smtClean="0"/>
              <a:t>2025-09-10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CAM-SUST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1B0E-A497-4279-B1C5-A3045D631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0548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E650E-7588-400C-9626-1F498B40394F}" type="datetime1">
              <a:rPr lang="en-CA" smtClean="0"/>
              <a:t>2025-09-10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CAM-SUST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1B0E-A497-4279-B1C5-A3045D631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188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B88D4-B780-43F9-8EB3-8AE937A88D39}" type="datetime1">
              <a:rPr lang="en-CA" smtClean="0"/>
              <a:t>2025-09-10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CAM-SUST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91B0E-A497-4279-B1C5-A3045D631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072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FFF6325-8CC4-4871-BD43-FC8E2806B1C1}" type="datetime1">
              <a:rPr lang="en-CA" smtClean="0"/>
              <a:t>2025-09-10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CA"/>
              <a:t>CAM-SUST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B391B0E-A497-4279-B1C5-A3045D63157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1301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wst-pipeline.readthedocs.io/en/latest/jwst/ramp_fitting/description.html" TargetMode="External"/><Relationship Id="rId2" Type="http://schemas.openxmlformats.org/officeDocument/2006/relationships/hyperlink" Target="https://science.nasa.gov/mission/webb/nirspe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wst-pipeline.readthedocs.io/en/latest/jwst/pipeline/calwebb_spec3.html" TargetMode="External"/><Relationship Id="rId5" Type="http://schemas.openxmlformats.org/officeDocument/2006/relationships/hyperlink" Target="https://jwst-pipeline.readthedocs.io/en/latest/jwst/pipeline/calwebb_spec2.html" TargetMode="External"/><Relationship Id="rId4" Type="http://schemas.openxmlformats.org/officeDocument/2006/relationships/hyperlink" Target="https://jwst-pipeline.readthedocs.io/en/latest/jwst/pipeline/calwebb_detector1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google.com/cfa.harvard.edu/saoimageds9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.nasa.gov/mission/hubble/science/science-behind-the-discoveries/hubble-spectroscopy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7C65-7B4F-F206-47F3-31F61B6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99" y="1282539"/>
            <a:ext cx="6351639" cy="1604029"/>
          </a:xfrm>
        </p:spPr>
        <p:txBody>
          <a:bodyPr>
            <a:normAutofit/>
          </a:bodyPr>
          <a:lstStyle/>
          <a:p>
            <a:r>
              <a:rPr lang="en-US" sz="5300" dirty="0"/>
              <a:t>Data </a:t>
            </a:r>
            <a:r>
              <a:rPr lang="en-US" sz="53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Reduction </a:t>
            </a:r>
            <a:r>
              <a:rPr lang="en-US" sz="40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(JWST-</a:t>
            </a:r>
            <a:r>
              <a:rPr lang="en-US" sz="4000" dirty="0" err="1">
                <a:solidFill>
                  <a:schemeClr val="bg2">
                    <a:lumMod val="25000"/>
                    <a:lumOff val="75000"/>
                  </a:schemeClr>
                </a:solidFill>
              </a:rPr>
              <a:t>NIRSpec</a:t>
            </a:r>
            <a:r>
              <a:rPr lang="en-US" sz="40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) </a:t>
            </a:r>
            <a:endParaRPr lang="en-CA" sz="44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9D743-6727-6B0B-AE50-FE87482DF3CA}"/>
              </a:ext>
            </a:extLst>
          </p:cNvPr>
          <p:cNvSpPr txBox="1"/>
          <p:nvPr/>
        </p:nvSpPr>
        <p:spPr>
          <a:xfrm>
            <a:off x="1076632" y="4190466"/>
            <a:ext cx="43261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Ahmad Al-Imtiaz</a:t>
            </a:r>
          </a:p>
          <a:p>
            <a:pPr algn="ctr"/>
            <a:endParaRPr lang="en-CA" sz="2000" dirty="0"/>
          </a:p>
          <a:p>
            <a:pPr algn="ctr"/>
            <a:r>
              <a:rPr lang="en-CA" sz="2000" dirty="0"/>
              <a:t>Department of Physics, SUST</a:t>
            </a:r>
          </a:p>
          <a:p>
            <a:pPr algn="ctr"/>
            <a:r>
              <a:rPr lang="en-CA" sz="2000" dirty="0"/>
              <a:t>Ex. President, 9</a:t>
            </a:r>
            <a:r>
              <a:rPr lang="en-CA" sz="2000" baseline="30000" dirty="0"/>
              <a:t>th</a:t>
            </a:r>
            <a:r>
              <a:rPr lang="en-CA" sz="2000" dirty="0"/>
              <a:t> EC, CAM-SUST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5167B7-1421-15DA-EE35-131C775D33CD}"/>
              </a:ext>
            </a:extLst>
          </p:cNvPr>
          <p:cNvSpPr txBox="1"/>
          <p:nvPr/>
        </p:nvSpPr>
        <p:spPr>
          <a:xfrm>
            <a:off x="9743768" y="6567948"/>
            <a:ext cx="2535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https://www.iac.es/en/</a:t>
            </a:r>
          </a:p>
        </p:txBody>
      </p:sp>
      <p:sp>
        <p:nvSpPr>
          <p:cNvPr id="3" name="AutoShape 2" descr="🛰 James Webb Space Telescope Mirror Array・Free STL File for ・Cults">
            <a:extLst>
              <a:ext uri="{FF2B5EF4-FFF2-40B4-BE49-F238E27FC236}">
                <a16:creationId xmlns:a16="http://schemas.microsoft.com/office/drawing/2014/main" id="{B7B594C4-4143-20FE-A320-D5D20C0B60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580968" cy="258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4" name="AutoShape 4" descr="🛰 James Webb Space Telescope Mirror Array・Free STL File for ・Cults">
            <a:extLst>
              <a:ext uri="{FF2B5EF4-FFF2-40B4-BE49-F238E27FC236}">
                <a16:creationId xmlns:a16="http://schemas.microsoft.com/office/drawing/2014/main" id="{3BC045AC-2C32-5B38-77C2-556F95CF32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67849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054" name="Picture 6" descr="James Webb Space Telescope Hexagon Mirrors&quot; Sticker for Sale by toadsforall  | Redbubble">
            <a:extLst>
              <a:ext uri="{FF2B5EF4-FFF2-40B4-BE49-F238E27FC236}">
                <a16:creationId xmlns:a16="http://schemas.microsoft.com/office/drawing/2014/main" id="{A793A60A-2F7F-A416-B67E-D00F7A7DE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99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5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643FD-6F50-1C74-14D5-A85015AAC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JWST </a:t>
            </a:r>
            <a:r>
              <a:rPr lang="en-US" dirty="0" err="1"/>
              <a:t>NIRSpec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8EE1C-3E32-9F0F-E866-5479F256F9ED}"/>
              </a:ext>
            </a:extLst>
          </p:cNvPr>
          <p:cNvSpPr txBox="1"/>
          <p:nvPr/>
        </p:nvSpPr>
        <p:spPr>
          <a:xfrm>
            <a:off x="799774" y="3031285"/>
            <a:ext cx="10581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2"/>
              </a:rPr>
              <a:t>Go to: JWST </a:t>
            </a:r>
            <a:r>
              <a:rPr lang="en-CA" dirty="0" err="1">
                <a:hlinkClick r:id="rId2"/>
              </a:rPr>
              <a:t>NIRSpec</a:t>
            </a:r>
            <a:r>
              <a:rPr lang="en-CA" dirty="0">
                <a:hlinkClick r:id="rId2"/>
              </a:rPr>
              <a:t> - NASA Science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3"/>
              </a:rPr>
              <a:t>Description — </a:t>
            </a:r>
            <a:r>
              <a:rPr lang="fr-FR" dirty="0" err="1">
                <a:hlinkClick r:id="rId3"/>
              </a:rPr>
              <a:t>jwst</a:t>
            </a:r>
            <a:r>
              <a:rPr lang="fr-FR" dirty="0">
                <a:hlinkClick r:id="rId3"/>
              </a:rPr>
              <a:t> 1.19.0rc1.dev370+gd6eb349a4 documentation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4"/>
              </a:rPr>
              <a:t>calwebb_detector1: Stage 1 Detector Processing — </a:t>
            </a:r>
            <a:r>
              <a:rPr lang="en-CA" dirty="0" err="1">
                <a:hlinkClick r:id="rId4"/>
              </a:rPr>
              <a:t>jwst</a:t>
            </a:r>
            <a:r>
              <a:rPr lang="en-CA" dirty="0">
                <a:hlinkClick r:id="rId4"/>
              </a:rPr>
              <a:t> 1.19.0rc1.dev368+g5c86e9b6c documentation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5"/>
              </a:rPr>
              <a:t>calwebb_spec2: Stage 2 Spectroscopic Processing — </a:t>
            </a:r>
            <a:r>
              <a:rPr lang="en-CA" dirty="0" err="1">
                <a:hlinkClick r:id="rId5"/>
              </a:rPr>
              <a:t>jwst</a:t>
            </a:r>
            <a:r>
              <a:rPr lang="en-CA" dirty="0">
                <a:hlinkClick r:id="rId5"/>
              </a:rPr>
              <a:t> 1.19.0rc1.dev370+gd6eb349a4 documentation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6"/>
              </a:rPr>
              <a:t>calwebb_spec3: Stage 3 Spectroscopic Processing — </a:t>
            </a:r>
            <a:r>
              <a:rPr lang="en-CA" dirty="0" err="1">
                <a:hlinkClick r:id="rId6"/>
              </a:rPr>
              <a:t>jwst</a:t>
            </a:r>
            <a:r>
              <a:rPr lang="en-CA" dirty="0">
                <a:hlinkClick r:id="rId6"/>
              </a:rPr>
              <a:t> 1.19.0rc1.dev370+gd6eb349a4 documentation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51555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D0BD-407E-40BD-913C-9974D126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26" y="1575619"/>
            <a:ext cx="10894747" cy="3706761"/>
          </a:xfrm>
        </p:spPr>
        <p:txBody>
          <a:bodyPr>
            <a:normAutofit/>
          </a:bodyPr>
          <a:lstStyle/>
          <a:p>
            <a:r>
              <a:rPr lang="en-US" sz="8800" dirty="0"/>
              <a:t>Thank You</a:t>
            </a:r>
            <a:endParaRPr lang="en-CA" sz="8800" dirty="0"/>
          </a:p>
        </p:txBody>
      </p:sp>
    </p:spTree>
    <p:extLst>
      <p:ext uri="{BB962C8B-B14F-4D97-AF65-F5344CB8AC3E}">
        <p14:creationId xmlns:p14="http://schemas.microsoft.com/office/powerpoint/2010/main" val="908309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85D9-05A2-95D8-2541-D3219836A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these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78B1B-DAD5-B709-5C77-1E2A26E22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4400" u="sng" dirty="0">
                <a:effectLst/>
                <a:hlinkClick r:id="rId2"/>
              </a:rPr>
              <a:t>SAOImageDS9</a:t>
            </a:r>
          </a:p>
          <a:p>
            <a:r>
              <a:rPr lang="en-CA" sz="2800" dirty="0"/>
              <a:t>I have shared a drive link last night on the hands-on session’s channel (slack). Please download both folders (</a:t>
            </a:r>
            <a:r>
              <a:rPr lang="en-CA" sz="2800" dirty="0" err="1"/>
              <a:t>crds_cache</a:t>
            </a:r>
            <a:r>
              <a:rPr lang="en-CA" sz="2800" dirty="0"/>
              <a:t> &amp; notebooks).</a:t>
            </a:r>
          </a:p>
        </p:txBody>
      </p:sp>
    </p:spTree>
    <p:extLst>
      <p:ext uri="{BB962C8B-B14F-4D97-AF65-F5344CB8AC3E}">
        <p14:creationId xmlns:p14="http://schemas.microsoft.com/office/powerpoint/2010/main" val="2176171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E8365-8445-2713-67A0-D0E39D76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03" y="324464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Projection on CCD</a:t>
            </a:r>
            <a:endParaRPr lang="en-CA" dirty="0"/>
          </a:p>
        </p:txBody>
      </p:sp>
      <p:pic>
        <p:nvPicPr>
          <p:cNvPr id="4" name="Picture 3" descr="A close-up of a telescope&#10;&#10;Description automatically generated">
            <a:extLst>
              <a:ext uri="{FF2B5EF4-FFF2-40B4-BE49-F238E27FC236}">
                <a16:creationId xmlns:a16="http://schemas.microsoft.com/office/drawing/2014/main" id="{B6372EDB-55C9-3A6F-EA7F-63D98D57E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33" y="1646882"/>
            <a:ext cx="4877051" cy="4191215"/>
          </a:xfrm>
          <a:prstGeom prst="rect">
            <a:avLst/>
          </a:prstGeom>
        </p:spPr>
      </p:pic>
      <p:pic>
        <p:nvPicPr>
          <p:cNvPr id="7" name="Picture 6" descr="A diagram of a chip&#10;&#10;Description automatically generated">
            <a:extLst>
              <a:ext uri="{FF2B5EF4-FFF2-40B4-BE49-F238E27FC236}">
                <a16:creationId xmlns:a16="http://schemas.microsoft.com/office/drawing/2014/main" id="{F7CB5D24-1287-3844-BBD8-C99BCB9ED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742" y="1646882"/>
            <a:ext cx="5419489" cy="41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37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D8C58-988D-BF24-BEB3-FDA768111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67101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Basic CCD mechanism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18E88-C104-6D95-C7E9-E6EAF4D97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18" y="1383405"/>
            <a:ext cx="7821116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84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E6232-C8BC-8BCD-F91E-64BAD0FB4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07" y="96350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What’s our target on this workshop?</a:t>
            </a:r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261A6C-7128-B495-A4D6-06DDFFA97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11" y="1803516"/>
            <a:ext cx="3663347" cy="3625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7F7C8D-96E6-E815-BC1F-04A12D7EB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602" y="1802639"/>
            <a:ext cx="3670862" cy="3626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E65280-82DB-3B8C-8939-B3FB8269F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916" y="1802639"/>
            <a:ext cx="3811627" cy="36273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0DCE10A-4A81-F448-05E8-85A8360D981E}"/>
              </a:ext>
            </a:extLst>
          </p:cNvPr>
          <p:cNvSpPr txBox="1"/>
          <p:nvPr/>
        </p:nvSpPr>
        <p:spPr>
          <a:xfrm>
            <a:off x="9273260" y="5429161"/>
            <a:ext cx="175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Combine Image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AAB27E-5496-AE64-2065-2656D39EBFB3}"/>
              </a:ext>
            </a:extLst>
          </p:cNvPr>
          <p:cNvSpPr txBox="1"/>
          <p:nvPr/>
        </p:nvSpPr>
        <p:spPr>
          <a:xfrm>
            <a:off x="1240411" y="5429161"/>
            <a:ext cx="129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Image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29F8E6-9D75-B70D-60C9-6D842D39B555}"/>
              </a:ext>
            </a:extLst>
          </p:cNvPr>
          <p:cNvSpPr txBox="1"/>
          <p:nvPr/>
        </p:nvSpPr>
        <p:spPr>
          <a:xfrm>
            <a:off x="5254956" y="5429161"/>
            <a:ext cx="2366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Single Image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05827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CC27-669E-E155-D1B9-D1FE4436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39" y="127145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Sources noise during an observation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02F1D-A722-398D-C83A-69A72D7F4B70}"/>
              </a:ext>
            </a:extLst>
          </p:cNvPr>
          <p:cNvSpPr txBox="1"/>
          <p:nvPr/>
        </p:nvSpPr>
        <p:spPr>
          <a:xfrm>
            <a:off x="809927" y="5200868"/>
            <a:ext cx="48940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BIAS: </a:t>
            </a:r>
            <a:r>
              <a:rPr lang="en-US" dirty="0"/>
              <a:t>A zero second exposure used to measure the “no signal” noise level of the detector during the starting of an observation. This is a fixed offset level applied to all data.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251DA8-6080-C78D-702B-349806735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49" y="1300767"/>
            <a:ext cx="3734366" cy="3696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CA562A-726D-B9EB-3F93-235D40A33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885" y="1300767"/>
            <a:ext cx="3734366" cy="36878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ADFA79-B22A-CF4D-4F03-E915C9756CE7}"/>
              </a:ext>
            </a:extLst>
          </p:cNvPr>
          <p:cNvSpPr txBox="1"/>
          <p:nvPr/>
        </p:nvSpPr>
        <p:spPr>
          <a:xfrm>
            <a:off x="6488065" y="5200868"/>
            <a:ext cx="4894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DARK: </a:t>
            </a:r>
            <a:r>
              <a:rPr lang="en-US" dirty="0"/>
              <a:t>An image while the shutter is closed (dark) for the same time as the planned science exposure time</a:t>
            </a:r>
          </a:p>
        </p:txBody>
      </p:sp>
    </p:spTree>
    <p:extLst>
      <p:ext uri="{BB962C8B-B14F-4D97-AF65-F5344CB8AC3E}">
        <p14:creationId xmlns:p14="http://schemas.microsoft.com/office/powerpoint/2010/main" val="1630368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CC27-669E-E155-D1B9-D1FE4436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39" y="127145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Sources noise during an observation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02F1D-A722-398D-C83A-69A72D7F4B70}"/>
              </a:ext>
            </a:extLst>
          </p:cNvPr>
          <p:cNvSpPr txBox="1"/>
          <p:nvPr/>
        </p:nvSpPr>
        <p:spPr>
          <a:xfrm>
            <a:off x="1952558" y="5428785"/>
            <a:ext cx="8286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FLAT: </a:t>
            </a:r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dirty="0"/>
              <a:t>pixel-to-pixel sensitivity of the detector is not constant. Also, flat is wavelength dependent.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F1D29-823B-3840-9652-791AD07A6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39" y="1244549"/>
            <a:ext cx="4324350" cy="3857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2ECC35-609B-FB89-08A7-C9316FE24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911" y="1244549"/>
            <a:ext cx="43243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2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1559B-B620-362F-D02A-AB8C256F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46" y="353961"/>
            <a:ext cx="10353762" cy="970450"/>
          </a:xfrm>
        </p:spPr>
        <p:txBody>
          <a:bodyPr/>
          <a:lstStyle/>
          <a:p>
            <a:pPr algn="l"/>
            <a:r>
              <a:rPr lang="en-US" dirty="0"/>
              <a:t>Data reduction steps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8627EA-94E4-A21C-4A80-6F76F5A0AB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𝑚𝑒𝑑𝑖𝑎𝑛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𝑚𝑒𝑑𝑖𝑎𝑛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𝑓𝑖𝑙𝑡𝑒𝑟</m:t>
                        </m:r>
                      </m:sub>
                    </m:sSub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𝑚𝑒𝑑𝑖𝑎𝑛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𝑓𝑖𝑙𝑡𝑒𝑟</m:t>
                            </m:r>
                          </m:sub>
                        </m:sSub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200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:endParaRPr lang="en-US" sz="32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𝑓𝑖𝑙𝑡𝑒𝑟</m:t>
                        </m:r>
                      </m:sub>
                    </m:sSub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𝑓𝑖𝑙𝑡𝑒𝑟</m:t>
                            </m:r>
                          </m:sub>
                        </m:sSub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𝑓𝑖𝑙𝑡𝑒𝑟</m:t>
                            </m:r>
                          </m:sub>
                        </m:sSub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8627EA-94E4-A21C-4A80-6F76F5A0A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012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37BFA-1A11-1085-3C6A-BF6BBCE87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17" y="2316480"/>
            <a:ext cx="10780365" cy="2225040"/>
          </a:xfrm>
        </p:spPr>
        <p:txBody>
          <a:bodyPr>
            <a:normAutofit/>
          </a:bodyPr>
          <a:lstStyle/>
          <a:p>
            <a:r>
              <a:rPr lang="en-US" sz="7200" dirty="0"/>
              <a:t>Spectrum</a:t>
            </a:r>
            <a:endParaRPr lang="en-CA" sz="7200" dirty="0"/>
          </a:p>
        </p:txBody>
      </p:sp>
    </p:spTree>
    <p:extLst>
      <p:ext uri="{BB962C8B-B14F-4D97-AF65-F5344CB8AC3E}">
        <p14:creationId xmlns:p14="http://schemas.microsoft.com/office/powerpoint/2010/main" val="3958246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5CB86-23E3-5732-5F98-E7E0468A9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254000"/>
            <a:ext cx="5070445" cy="1259840"/>
          </a:xfrm>
        </p:spPr>
        <p:txBody>
          <a:bodyPr>
            <a:noAutofit/>
          </a:bodyPr>
          <a:lstStyle/>
          <a:p>
            <a:r>
              <a:rPr lang="en-US" sz="4800" dirty="0"/>
              <a:t>What Spectra can tell us?</a:t>
            </a:r>
            <a:endParaRPr lang="en-CA" sz="4800" dirty="0"/>
          </a:p>
        </p:txBody>
      </p:sp>
      <p:pic>
        <p:nvPicPr>
          <p:cNvPr id="1026" name="Picture 2" descr="A graphic with a black background and white text across the top that reads &quot;How a Spectroscope Works.&quot; A Hubble image of a star cluster is seen near the top, white a white circle labeled as a Target Object. Yellow arrows and a beam point down the image, with just the beam continuing downward through a gray bar. That beam hits a diagonal gray line representing the grating. A rainbow beam of light then extends from the grating, aimed diagonally upward to the right and into a detector, which is also seen in rainbow hues.">
            <a:extLst>
              <a:ext uri="{FF2B5EF4-FFF2-40B4-BE49-F238E27FC236}">
                <a16:creationId xmlns:a16="http://schemas.microsoft.com/office/drawing/2014/main" id="{780FFFD0-439F-AA05-BACA-2D85C675D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014" y="0"/>
            <a:ext cx="56149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6B2306-9C80-43EF-85B5-F49019200831}"/>
              </a:ext>
            </a:extLst>
          </p:cNvPr>
          <p:cNvSpPr txBox="1"/>
          <p:nvPr/>
        </p:nvSpPr>
        <p:spPr>
          <a:xfrm>
            <a:off x="483091" y="2492805"/>
            <a:ext cx="595419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Chemical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Object’s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CA" sz="2800" dirty="0">
                <a:hlinkClick r:id="rId3"/>
              </a:rPr>
              <a:t>Hubble Spectroscopy - NASA Science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77436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3665</TotalTime>
  <Words>278</Words>
  <Application>Microsoft Office PowerPoint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Calisto MT</vt:lpstr>
      <vt:lpstr>Cambria Math</vt:lpstr>
      <vt:lpstr>Wingdings 2</vt:lpstr>
      <vt:lpstr>Slate</vt:lpstr>
      <vt:lpstr>Data Reduction (JWST-NIRSpec) </vt:lpstr>
      <vt:lpstr>Projection on CCD</vt:lpstr>
      <vt:lpstr>Basic CCD mechanism</vt:lpstr>
      <vt:lpstr>What’s our target on this workshop?</vt:lpstr>
      <vt:lpstr>Sources noise during an observation</vt:lpstr>
      <vt:lpstr>Sources noise during an observation</vt:lpstr>
      <vt:lpstr>Data reduction steps</vt:lpstr>
      <vt:lpstr>Spectrum</vt:lpstr>
      <vt:lpstr>What Spectra can tell us?</vt:lpstr>
      <vt:lpstr>JWST NIRSpec</vt:lpstr>
      <vt:lpstr>Thank You</vt:lpstr>
      <vt:lpstr>Download these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Optical Astronomy Basic Image Reduction</dc:title>
  <dc:creator>Ahmad Al - Imtiaz</dc:creator>
  <cp:lastModifiedBy>Ahmad Al - Imtiaz</cp:lastModifiedBy>
  <cp:revision>34</cp:revision>
  <dcterms:created xsi:type="dcterms:W3CDTF">2024-03-05T13:23:43Z</dcterms:created>
  <dcterms:modified xsi:type="dcterms:W3CDTF">2025-09-12T04:17:12Z</dcterms:modified>
</cp:coreProperties>
</file>